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a:prstGeom prst="rect">
            <a:avLst/>
          </a:prstGeo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457200" y="1600200"/>
            <a:ext cx="4038600" cy="4525963"/>
          </a:xfrm>
          <a:prstGeom prst="rect">
            <a:avLst/>
          </a:prstGeo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a:prstGeom prst="rect">
            <a:avLst/>
          </a:prstGeo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υποσέλιδου"/>
          <p:cNvSpPr>
            <a:spLocks noGrp="1"/>
          </p:cNvSpPr>
          <p:nvPr>
            <p:ph type="ftr" sz="quarter" idx="10"/>
          </p:nvPr>
        </p:nvSpPr>
        <p:spPr>
          <a:xfrm>
            <a:off x="0" y="6537325"/>
            <a:ext cx="9144000" cy="320675"/>
          </a:xfrm>
        </p:spPr>
        <p:txBody>
          <a:bodyPr/>
          <a:lstStyle>
            <a:lvl1pPr>
              <a:defRPr/>
            </a:lvl1pPr>
          </a:lstStyle>
          <a:p>
            <a:r>
              <a:rPr lang="en-US"/>
              <a:t>From</a:t>
            </a:r>
            <a:r>
              <a:rPr lang="en-US" i="1"/>
              <a:t> Principles of Electronic Materials and Devices, Third Edition</a:t>
            </a:r>
            <a:r>
              <a:rPr lang="en-US"/>
              <a:t>, S.O. Kasap (© McGraw-Hill, 2005)</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49FE89C7-BB6A-4AA9-B014-D97189AC9292}" type="datetimeFigureOut">
              <a:rPr lang="el-GR" smtClean="0"/>
              <a:pPr/>
              <a:t>1/12/2013</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64D5948-733B-4BC9-A1AB-2673F97176EF}"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FE89C7-BB6A-4AA9-B014-D97189AC9292}" type="datetimeFigureOut">
              <a:rPr lang="el-GR" smtClean="0"/>
              <a:pPr/>
              <a:t>1/12/2013</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4D5948-733B-4BC9-A1AB-2673F97176EF}"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n-US" dirty="0" smtClean="0">
                <a:solidFill>
                  <a:srgbClr val="FF0000"/>
                </a:solidFill>
              </a:rPr>
              <a:t>Light Emitting Diodes (LEDs)</a:t>
            </a:r>
            <a:endParaRPr lang="el-GR" dirty="0">
              <a:solidFill>
                <a:srgbClr val="FF0000"/>
              </a:solidFill>
            </a:endParaRPr>
          </a:p>
        </p:txBody>
      </p:sp>
      <p:sp>
        <p:nvSpPr>
          <p:cNvPr id="3" name="2 - Υπότιτλος"/>
          <p:cNvSpPr>
            <a:spLocks noGrp="1"/>
          </p:cNvSpPr>
          <p:nvPr>
            <p:ph type="subTitle" idx="1"/>
          </p:nvPr>
        </p:nvSpPr>
        <p:spPr/>
        <p:txBody>
          <a:bodyPr/>
          <a:lstStyle/>
          <a:p>
            <a:endParaRPr lang="el-G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4 - Θέση υποσέλιδου"/>
          <p:cNvSpPr>
            <a:spLocks noGrp="1"/>
          </p:cNvSpPr>
          <p:nvPr>
            <p:ph type="ftr" sz="quarter" idx="10"/>
          </p:nvPr>
        </p:nvSpPr>
        <p:spPr/>
        <p:txBody>
          <a:bodyPr/>
          <a:lstStyle/>
          <a:p>
            <a:r>
              <a:rPr lang="en-US"/>
              <a:t>From</a:t>
            </a:r>
            <a:r>
              <a:rPr lang="en-US" i="1"/>
              <a:t> Principles of Electronic Materials and Devices, Third Edition</a:t>
            </a:r>
            <a:r>
              <a:rPr lang="en-US"/>
              <a:t>, S.O. Kasap (© McGraw-Hill, 2005)</a:t>
            </a:r>
          </a:p>
        </p:txBody>
      </p:sp>
      <p:sp>
        <p:nvSpPr>
          <p:cNvPr id="646146" name="Rectangle 2"/>
          <p:cNvSpPr>
            <a:spLocks noGrp="1" noChangeArrowheads="1"/>
          </p:cNvSpPr>
          <p:nvPr>
            <p:ph type="title"/>
          </p:nvPr>
        </p:nvSpPr>
        <p:spPr bwMode="auto">
          <a:xfrm>
            <a:off x="457200" y="274638"/>
            <a:ext cx="8229600" cy="673100"/>
          </a:xfrm>
          <a:noFill/>
          <a:ln>
            <a:miter lim="800000"/>
            <a:headEnd/>
            <a:tailEnd/>
          </a:ln>
        </p:spPr>
        <p:txBody>
          <a:bodyPr vert="horz" wrap="square" lIns="91440" tIns="45720" rIns="91440" bIns="45720" numCol="1" anchor="t" anchorCtr="0" compatLnSpc="1">
            <a:prstTxWarp prst="textNoShape">
              <a:avLst/>
            </a:prstTxWarp>
          </a:bodyPr>
          <a:lstStyle/>
          <a:p>
            <a:r>
              <a:rPr lang="en-US" sz="3200" b="1">
                <a:solidFill>
                  <a:srgbClr val="FF3300"/>
                </a:solidFill>
                <a:latin typeface="Times New Roman" pitchFamily="18" charset="0"/>
              </a:rPr>
              <a:t>LED Characteristics</a:t>
            </a:r>
          </a:p>
        </p:txBody>
      </p:sp>
      <p:sp>
        <p:nvSpPr>
          <p:cNvPr id="646147" name="Rectangle 3"/>
          <p:cNvSpPr>
            <a:spLocks noGrp="1" noChangeArrowheads="1"/>
          </p:cNvSpPr>
          <p:nvPr>
            <p:ph type="body" sz="half" idx="1"/>
          </p:nvPr>
        </p:nvSpPr>
        <p:spPr bwMode="auto">
          <a:xfrm>
            <a:off x="317500" y="2844800"/>
            <a:ext cx="8039100" cy="461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000" b="1" dirty="0">
                <a:solidFill>
                  <a:srgbClr val="0000FF"/>
                </a:solidFill>
                <a:latin typeface="Times New Roman" pitchFamily="18" charset="0"/>
              </a:rPr>
              <a:t>LED spectral </a:t>
            </a:r>
            <a:r>
              <a:rPr lang="en-US" sz="2000" b="1" dirty="0" err="1">
                <a:solidFill>
                  <a:srgbClr val="0000FF"/>
                </a:solidFill>
                <a:latin typeface="Times New Roman" pitchFamily="18" charset="0"/>
              </a:rPr>
              <a:t>linewidth</a:t>
            </a:r>
            <a:r>
              <a:rPr lang="en-US" sz="2000" b="1" dirty="0">
                <a:solidFill>
                  <a:srgbClr val="0000FF"/>
                </a:solidFill>
                <a:latin typeface="Times New Roman" pitchFamily="18" charset="0"/>
              </a:rPr>
              <a:t>, </a:t>
            </a:r>
            <a:r>
              <a:rPr lang="en-US" sz="2000" b="1" dirty="0">
                <a:solidFill>
                  <a:srgbClr val="0000FF"/>
                </a:solidFill>
                <a:latin typeface="Times New Roman" pitchFamily="18" charset="0"/>
                <a:sym typeface="SymbolPS" pitchFamily="18" charset="2"/>
              </a:rPr>
              <a:t></a:t>
            </a:r>
          </a:p>
        </p:txBody>
      </p:sp>
      <p:graphicFrame>
        <p:nvGraphicFramePr>
          <p:cNvPr id="646148" name="Object 4"/>
          <p:cNvGraphicFramePr>
            <a:graphicFrameLocks noGrp="1" noChangeAspect="1"/>
          </p:cNvGraphicFramePr>
          <p:nvPr>
            <p:ph sz="half" idx="2"/>
          </p:nvPr>
        </p:nvGraphicFramePr>
        <p:xfrm>
          <a:off x="2684463" y="3240088"/>
          <a:ext cx="3227387" cy="1589087"/>
        </p:xfrm>
        <a:graphic>
          <a:graphicData uri="http://schemas.openxmlformats.org/presentationml/2006/ole">
            <p:oleObj spid="_x0000_s2050" name="Equation" r:id="rId3" imgW="799920" imgH="393480" progId="Equation.3">
              <p:embed/>
            </p:oleObj>
          </a:graphicData>
        </a:graphic>
      </p:graphicFrame>
      <p:graphicFrame>
        <p:nvGraphicFramePr>
          <p:cNvPr id="646150" name="Object 6"/>
          <p:cNvGraphicFramePr>
            <a:graphicFrameLocks noChangeAspect="1"/>
          </p:cNvGraphicFramePr>
          <p:nvPr/>
        </p:nvGraphicFramePr>
        <p:xfrm>
          <a:off x="2295525" y="1670050"/>
          <a:ext cx="4046538" cy="987425"/>
        </p:xfrm>
        <a:graphic>
          <a:graphicData uri="http://schemas.openxmlformats.org/presentationml/2006/ole">
            <p:oleObj spid="_x0000_s2051" name="Equation" r:id="rId4" imgW="1041120" imgH="253800" progId="Equation.DSMT4">
              <p:embed/>
            </p:oleObj>
          </a:graphicData>
        </a:graphic>
      </p:graphicFrame>
      <p:sp>
        <p:nvSpPr>
          <p:cNvPr id="646151" name="Rectangle 7"/>
          <p:cNvSpPr>
            <a:spLocks noChangeArrowheads="1"/>
          </p:cNvSpPr>
          <p:nvPr/>
        </p:nvSpPr>
        <p:spPr bwMode="auto">
          <a:xfrm>
            <a:off x="304800" y="1054100"/>
            <a:ext cx="8039100" cy="461963"/>
          </a:xfrm>
          <a:prstGeom prst="rect">
            <a:avLst/>
          </a:prstGeom>
          <a:noFill/>
          <a:ln w="9525">
            <a:noFill/>
            <a:miter lim="800000"/>
            <a:headEnd/>
            <a:tailEnd/>
          </a:ln>
          <a:effectLst/>
        </p:spPr>
        <p:txBody>
          <a:bodyPr/>
          <a:lstStyle/>
          <a:p>
            <a:pPr marL="342900" indent="-342900" eaLnBrk="1" hangingPunct="1">
              <a:spcBef>
                <a:spcPct val="20000"/>
              </a:spcBef>
            </a:pPr>
            <a:r>
              <a:rPr lang="en-US" sz="2000" b="1" dirty="0">
                <a:solidFill>
                  <a:srgbClr val="0000FF"/>
                </a:solidFill>
              </a:rPr>
              <a:t>Spread in the emitted photon energies, </a:t>
            </a:r>
            <a:r>
              <a:rPr lang="en-US" sz="2000" b="1" dirty="0" smtClean="0">
                <a:solidFill>
                  <a:srgbClr val="0000FF"/>
                </a:solidFill>
                <a:latin typeface="Symbol" pitchFamily="18" charset="2"/>
              </a:rPr>
              <a:t>D</a:t>
            </a:r>
            <a:r>
              <a:rPr lang="en-US" sz="2000" b="1" dirty="0" smtClean="0">
                <a:solidFill>
                  <a:srgbClr val="0000FF"/>
                </a:solidFill>
              </a:rPr>
              <a:t>(</a:t>
            </a:r>
            <a:r>
              <a:rPr lang="en-US" sz="2000" b="1" i="1" dirty="0" err="1" smtClean="0">
                <a:solidFill>
                  <a:srgbClr val="0000FF"/>
                </a:solidFill>
              </a:rPr>
              <a:t>h</a:t>
            </a:r>
            <a:r>
              <a:rPr lang="en-US" sz="2000" b="1" i="1" dirty="0" err="1" smtClean="0">
                <a:solidFill>
                  <a:srgbClr val="0000FF"/>
                </a:solidFill>
              </a:rPr>
              <a:t>f</a:t>
            </a:r>
            <a:r>
              <a:rPr lang="en-US" sz="2000" b="1" dirty="0" smtClean="0">
                <a:solidFill>
                  <a:srgbClr val="0000FF"/>
                </a:solidFill>
              </a:rPr>
              <a:t>), </a:t>
            </a:r>
            <a:r>
              <a:rPr lang="en-US" sz="2000" b="1" dirty="0">
                <a:solidFill>
                  <a:srgbClr val="0000FF"/>
                </a:solidFill>
              </a:rPr>
              <a:t>is</a:t>
            </a:r>
            <a:endParaRPr lang="en-US" sz="2000" b="1" dirty="0">
              <a:solidFill>
                <a:srgbClr val="0000FF"/>
              </a:solidFill>
              <a:sym typeface="SymbolPS" pitchFamily="18" charset="2"/>
            </a:endParaRPr>
          </a:p>
        </p:txBody>
      </p:sp>
      <p:graphicFrame>
        <p:nvGraphicFramePr>
          <p:cNvPr id="646152" name="Object 8"/>
          <p:cNvGraphicFramePr>
            <a:graphicFrameLocks noChangeAspect="1"/>
          </p:cNvGraphicFramePr>
          <p:nvPr/>
        </p:nvGraphicFramePr>
        <p:xfrm>
          <a:off x="784225" y="5497513"/>
          <a:ext cx="3065463" cy="792162"/>
        </p:xfrm>
        <a:graphic>
          <a:graphicData uri="http://schemas.openxmlformats.org/presentationml/2006/ole">
            <p:oleObj spid="_x0000_s2052" name="Equation" r:id="rId5" imgW="787320" imgH="203040" progId="Equation.3">
              <p:embed/>
            </p:oleObj>
          </a:graphicData>
        </a:graphic>
      </p:graphicFrame>
      <p:graphicFrame>
        <p:nvGraphicFramePr>
          <p:cNvPr id="646153" name="Object 9"/>
          <p:cNvGraphicFramePr>
            <a:graphicFrameLocks noChangeAspect="1"/>
          </p:cNvGraphicFramePr>
          <p:nvPr/>
        </p:nvGraphicFramePr>
        <p:xfrm>
          <a:off x="4729163" y="5535613"/>
          <a:ext cx="3151187" cy="800100"/>
        </p:xfrm>
        <a:graphic>
          <a:graphicData uri="http://schemas.openxmlformats.org/presentationml/2006/ole">
            <p:oleObj spid="_x0000_s2053" name="Equation" r:id="rId6" imgW="799920" imgH="203040" progId="Equation.3">
              <p:embed/>
            </p:oleObj>
          </a:graphicData>
        </a:graphic>
      </p:graphicFrame>
      <p:sp>
        <p:nvSpPr>
          <p:cNvPr id="646154" name="Rectangle 10"/>
          <p:cNvSpPr>
            <a:spLocks noChangeArrowheads="1"/>
          </p:cNvSpPr>
          <p:nvPr/>
        </p:nvSpPr>
        <p:spPr bwMode="auto">
          <a:xfrm>
            <a:off x="304800" y="4876800"/>
            <a:ext cx="8039100" cy="461963"/>
          </a:xfrm>
          <a:prstGeom prst="rect">
            <a:avLst/>
          </a:prstGeom>
          <a:noFill/>
          <a:ln w="9525">
            <a:noFill/>
            <a:miter lim="800000"/>
            <a:headEnd/>
            <a:tailEnd/>
          </a:ln>
          <a:effectLst/>
        </p:spPr>
        <p:txBody>
          <a:bodyPr/>
          <a:lstStyle/>
          <a:p>
            <a:pPr marL="342900" indent="-342900" eaLnBrk="1" hangingPunct="1">
              <a:spcBef>
                <a:spcPct val="20000"/>
              </a:spcBef>
            </a:pPr>
            <a:r>
              <a:rPr lang="en-US" sz="2000" b="1">
                <a:solidFill>
                  <a:srgbClr val="0000FF"/>
                </a:solidFill>
              </a:rPr>
              <a:t>Example: At room temperature</a:t>
            </a:r>
            <a:endParaRPr lang="en-US" sz="2000" b="1">
              <a:solidFill>
                <a:srgbClr val="0000FF"/>
              </a:solidFill>
              <a:sym typeface="SymbolPS" pitchFamily="18" charset="2"/>
            </a:endParaRPr>
          </a:p>
        </p:txBody>
      </p:sp>
      <p:sp>
        <p:nvSpPr>
          <p:cNvPr id="646155" name="Line 11"/>
          <p:cNvSpPr>
            <a:spLocks noChangeShapeType="1"/>
          </p:cNvSpPr>
          <p:nvPr/>
        </p:nvSpPr>
        <p:spPr bwMode="auto">
          <a:xfrm flipV="1">
            <a:off x="4025900" y="5892800"/>
            <a:ext cx="546100" cy="12700"/>
          </a:xfrm>
          <a:prstGeom prst="line">
            <a:avLst/>
          </a:prstGeom>
          <a:noFill/>
          <a:ln w="28575">
            <a:solidFill>
              <a:schemeClr val="tx1"/>
            </a:solidFill>
            <a:round/>
            <a:headEnd/>
            <a:tailEnd type="triangle" w="med" len="med"/>
          </a:ln>
          <a:effectLst/>
        </p:spPr>
        <p:txBody>
          <a:bodyPr/>
          <a:lstStyle/>
          <a:p>
            <a:endParaRPr lang="el-G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n-US" dirty="0" smtClean="0">
                <a:solidFill>
                  <a:srgbClr val="FF0000"/>
                </a:solidFill>
              </a:rPr>
              <a:t>Diode Lasers</a:t>
            </a:r>
            <a:endParaRPr lang="el-GR" dirty="0">
              <a:solidFill>
                <a:srgbClr val="FF0000"/>
              </a:solidFill>
            </a:endParaRPr>
          </a:p>
        </p:txBody>
      </p:sp>
      <p:pic>
        <p:nvPicPr>
          <p:cNvPr id="5" name="Picture 14"/>
          <p:cNvPicPr>
            <a:picLocks noChangeAspect="1" noChangeArrowheads="1"/>
          </p:cNvPicPr>
          <p:nvPr/>
        </p:nvPicPr>
        <p:blipFill>
          <a:blip r:embed="rId2" cstate="print"/>
          <a:srcRect/>
          <a:stretch>
            <a:fillRect/>
          </a:stretch>
        </p:blipFill>
        <p:spPr bwMode="auto">
          <a:xfrm>
            <a:off x="1187624" y="1484784"/>
            <a:ext cx="6496050" cy="46847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6.63</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pic>
        <p:nvPicPr>
          <p:cNvPr id="452618" name="Picture 10"/>
          <p:cNvPicPr>
            <a:picLocks noChangeAspect="1" noChangeArrowheads="1"/>
          </p:cNvPicPr>
          <p:nvPr/>
        </p:nvPicPr>
        <p:blipFill>
          <a:blip r:embed="rId2" cstate="print"/>
          <a:srcRect/>
          <a:stretch>
            <a:fillRect/>
          </a:stretch>
        </p:blipFill>
        <p:spPr bwMode="auto">
          <a:xfrm>
            <a:off x="533400" y="161925"/>
            <a:ext cx="7877175" cy="4019550"/>
          </a:xfrm>
          <a:prstGeom prst="rect">
            <a:avLst/>
          </a:prstGeom>
          <a:noFill/>
          <a:ln w="9525">
            <a:noFill/>
            <a:miter lim="800000"/>
            <a:headEnd/>
            <a:tailEnd/>
          </a:ln>
          <a:effectLst/>
        </p:spPr>
      </p:pic>
      <p:sp>
        <p:nvSpPr>
          <p:cNvPr id="452620" name="Text Box 12"/>
          <p:cNvSpPr txBox="1">
            <a:spLocks noChangeArrowheads="1"/>
          </p:cNvSpPr>
          <p:nvPr/>
        </p:nvSpPr>
        <p:spPr bwMode="auto">
          <a:xfrm>
            <a:off x="44450" y="4343400"/>
            <a:ext cx="9099550" cy="1739900"/>
          </a:xfrm>
          <a:prstGeom prst="rect">
            <a:avLst/>
          </a:prstGeom>
          <a:noFill/>
          <a:ln w="9525">
            <a:noFill/>
            <a:miter lim="800000"/>
            <a:headEnd/>
            <a:tailEnd/>
          </a:ln>
          <a:effectLst/>
        </p:spPr>
        <p:txBody>
          <a:bodyPr wrap="none">
            <a:spAutoFit/>
          </a:bodyPr>
          <a:lstStyle/>
          <a:p>
            <a:pPr marL="457200" indent="-457200"/>
            <a:r>
              <a:rPr lang="en-US" sz="1800"/>
              <a:t>(a) A double heterostructure diode has two junctions which are between two different bandgap</a:t>
            </a:r>
          </a:p>
          <a:p>
            <a:pPr marL="457200" indent="-457200"/>
            <a:r>
              <a:rPr lang="en-US" sz="1800"/>
              <a:t>semiconductors (GaAs and AlGaAs). </a:t>
            </a:r>
          </a:p>
          <a:p>
            <a:pPr marL="457200" indent="-457200"/>
            <a:r>
              <a:rPr lang="en-US" sz="1800"/>
              <a:t>(b) Simplified energy band diagram under a large forward bias. Lasing recombination takes place</a:t>
            </a:r>
          </a:p>
          <a:p>
            <a:pPr marL="457200" indent="-457200"/>
            <a:r>
              <a:rPr lang="en-US" sz="1800"/>
              <a:t>in the </a:t>
            </a:r>
            <a:r>
              <a:rPr lang="en-US" sz="1800" i="1"/>
              <a:t>p</a:t>
            </a:r>
            <a:r>
              <a:rPr lang="en-US" sz="1800"/>
              <a:t>-GaAs layer, the active layer.</a:t>
            </a:r>
          </a:p>
          <a:p>
            <a:pPr marL="457200" indent="-457200"/>
            <a:r>
              <a:rPr lang="en-US" sz="1800"/>
              <a:t>(c) The density of states and energy distribution of electrons and holes in the conduction and </a:t>
            </a:r>
          </a:p>
          <a:p>
            <a:pPr marL="457200" indent="-457200"/>
            <a:r>
              <a:rPr lang="en-US" sz="1800"/>
              <a:t>valence bands in the active layer.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 Θέση αριθμού διαφάνειας"/>
          <p:cNvSpPr>
            <a:spLocks noGrp="1"/>
          </p:cNvSpPr>
          <p:nvPr>
            <p:ph type="sldNum" sz="quarter" idx="10"/>
          </p:nvPr>
        </p:nvSpPr>
        <p:spPr/>
        <p:txBody>
          <a:bodyPr/>
          <a:lstStyle/>
          <a:p>
            <a:r>
              <a:rPr lang="en-US"/>
              <a:t>Fig 6.65</a:t>
            </a:r>
          </a:p>
        </p:txBody>
      </p:sp>
      <p:sp>
        <p:nvSpPr>
          <p:cNvPr id="6"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graphicFrame>
        <p:nvGraphicFramePr>
          <p:cNvPr id="448518" name="Object 6"/>
          <p:cNvGraphicFramePr>
            <a:graphicFrameLocks noChangeAspect="1"/>
          </p:cNvGraphicFramePr>
          <p:nvPr/>
        </p:nvGraphicFramePr>
        <p:xfrm>
          <a:off x="4352925" y="2589213"/>
          <a:ext cx="11113" cy="11112"/>
        </p:xfrm>
        <a:graphic>
          <a:graphicData uri="http://schemas.openxmlformats.org/presentationml/2006/ole">
            <p:oleObj spid="_x0000_s3074" name="Drawing" r:id="rId3" imgW="0" imgH="0" progId="">
              <p:embed/>
            </p:oleObj>
          </a:graphicData>
        </a:graphic>
      </p:graphicFrame>
      <p:pic>
        <p:nvPicPr>
          <p:cNvPr id="448519" name="Picture 7"/>
          <p:cNvPicPr>
            <a:picLocks noChangeAspect="1" noChangeArrowheads="1"/>
          </p:cNvPicPr>
          <p:nvPr/>
        </p:nvPicPr>
        <p:blipFill>
          <a:blip r:embed="rId4" cstate="print"/>
          <a:srcRect/>
          <a:stretch>
            <a:fillRect/>
          </a:stretch>
        </p:blipFill>
        <p:spPr bwMode="auto">
          <a:xfrm>
            <a:off x="428625" y="0"/>
            <a:ext cx="8267700" cy="4572000"/>
          </a:xfrm>
          <a:prstGeom prst="rect">
            <a:avLst/>
          </a:prstGeom>
          <a:noFill/>
          <a:ln w="9525">
            <a:noFill/>
            <a:miter lim="800000"/>
            <a:headEnd/>
            <a:tailEnd/>
          </a:ln>
          <a:effectLst/>
        </p:spPr>
      </p:pic>
      <p:sp>
        <p:nvSpPr>
          <p:cNvPr id="448520" name="Text Box 8"/>
          <p:cNvSpPr txBox="1">
            <a:spLocks noChangeArrowheads="1"/>
          </p:cNvSpPr>
          <p:nvPr/>
        </p:nvSpPr>
        <p:spPr bwMode="auto">
          <a:xfrm>
            <a:off x="450850" y="5072063"/>
            <a:ext cx="8524875" cy="701675"/>
          </a:xfrm>
          <a:prstGeom prst="rect">
            <a:avLst/>
          </a:prstGeom>
          <a:noFill/>
          <a:ln w="9525">
            <a:noFill/>
            <a:miter lim="800000"/>
            <a:headEnd/>
            <a:tailEnd/>
          </a:ln>
          <a:effectLst/>
        </p:spPr>
        <p:txBody>
          <a:bodyPr wrap="none">
            <a:spAutoFit/>
          </a:bodyPr>
          <a:lstStyle/>
          <a:p>
            <a:pPr marL="457200" indent="-457200"/>
            <a:r>
              <a:rPr lang="en-US" sz="2000"/>
              <a:t>(a) Typical optical power output vs. forward current for a laser diode and an LED.</a:t>
            </a:r>
          </a:p>
          <a:p>
            <a:pPr marL="457200" indent="-457200"/>
            <a:r>
              <a:rPr lang="en-US" sz="2000"/>
              <a:t>(b) Comparison of spectral output characteristics.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6.43</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pic>
        <p:nvPicPr>
          <p:cNvPr id="67597" name="Picture 1037"/>
          <p:cNvPicPr>
            <a:picLocks noChangeAspect="1" noChangeArrowheads="1"/>
          </p:cNvPicPr>
          <p:nvPr/>
        </p:nvPicPr>
        <p:blipFill>
          <a:blip r:embed="rId2" cstate="print"/>
          <a:srcRect/>
          <a:stretch>
            <a:fillRect/>
          </a:stretch>
        </p:blipFill>
        <p:spPr bwMode="auto">
          <a:xfrm>
            <a:off x="233363" y="142875"/>
            <a:ext cx="8715375" cy="4567238"/>
          </a:xfrm>
          <a:prstGeom prst="rect">
            <a:avLst/>
          </a:prstGeom>
          <a:noFill/>
          <a:ln w="9525">
            <a:noFill/>
            <a:miter lim="800000"/>
            <a:headEnd/>
            <a:tailEnd/>
          </a:ln>
          <a:effectLst/>
        </p:spPr>
      </p:pic>
      <p:sp>
        <p:nvSpPr>
          <p:cNvPr id="67598" name="Text Box 1038"/>
          <p:cNvSpPr txBox="1">
            <a:spLocks noChangeArrowheads="1"/>
          </p:cNvSpPr>
          <p:nvPr/>
        </p:nvSpPr>
        <p:spPr bwMode="auto">
          <a:xfrm>
            <a:off x="241300" y="4752975"/>
            <a:ext cx="8724900" cy="1465263"/>
          </a:xfrm>
          <a:prstGeom prst="rect">
            <a:avLst/>
          </a:prstGeom>
          <a:noFill/>
          <a:ln w="9525">
            <a:noFill/>
            <a:miter lim="800000"/>
            <a:headEnd/>
            <a:tailEnd/>
          </a:ln>
          <a:effectLst/>
        </p:spPr>
        <p:txBody>
          <a:bodyPr wrap="none">
            <a:spAutoFit/>
          </a:bodyPr>
          <a:lstStyle/>
          <a:p>
            <a:pPr marL="457200" indent="-457200"/>
            <a:r>
              <a:rPr lang="en-US" sz="1800"/>
              <a:t>(a) The energy band diagram of a </a:t>
            </a:r>
            <a:r>
              <a:rPr lang="en-US" sz="1800" i="1"/>
              <a:t>p</a:t>
            </a:r>
            <a:r>
              <a:rPr lang="en-US" sz="1800"/>
              <a:t>-</a:t>
            </a:r>
            <a:r>
              <a:rPr lang="en-US" sz="1800" i="1"/>
              <a:t>n</a:t>
            </a:r>
            <a:r>
              <a:rPr lang="en-US" sz="1800" baseline="30000"/>
              <a:t>+</a:t>
            </a:r>
            <a:r>
              <a:rPr lang="en-US" sz="1800"/>
              <a:t> (heavily </a:t>
            </a:r>
            <a:r>
              <a:rPr lang="en-US" sz="1800" i="1"/>
              <a:t>n</a:t>
            </a:r>
            <a:r>
              <a:rPr lang="en-US" sz="1800"/>
              <a:t>-type doped) junction without any bias.</a:t>
            </a:r>
          </a:p>
          <a:p>
            <a:pPr marL="457200" indent="-457200"/>
            <a:r>
              <a:rPr lang="en-US" sz="1800"/>
              <a:t>Built-in potential </a:t>
            </a:r>
            <a:r>
              <a:rPr lang="en-US" sz="1800" i="1"/>
              <a:t>V</a:t>
            </a:r>
            <a:r>
              <a:rPr lang="en-US" sz="1800" i="1" baseline="-25000"/>
              <a:t>0</a:t>
            </a:r>
            <a:r>
              <a:rPr lang="en-US" sz="1800"/>
              <a:t> prevents electrons from diffusing from </a:t>
            </a:r>
            <a:r>
              <a:rPr lang="en-US" sz="1800" i="1"/>
              <a:t>n</a:t>
            </a:r>
            <a:r>
              <a:rPr lang="en-US" sz="1800" baseline="30000"/>
              <a:t>+</a:t>
            </a:r>
            <a:r>
              <a:rPr lang="en-US" sz="1800"/>
              <a:t> to </a:t>
            </a:r>
            <a:r>
              <a:rPr lang="en-US" sz="1800" i="1"/>
              <a:t>p</a:t>
            </a:r>
            <a:r>
              <a:rPr lang="en-US" sz="1800"/>
              <a:t> side. </a:t>
            </a:r>
          </a:p>
          <a:p>
            <a:pPr marL="457200" indent="-457200"/>
            <a:r>
              <a:rPr lang="en-US" sz="1800"/>
              <a:t>(b) The applied bias reduces </a:t>
            </a:r>
            <a:r>
              <a:rPr lang="en-US" sz="1800" i="1"/>
              <a:t>V</a:t>
            </a:r>
            <a:r>
              <a:rPr lang="en-US" sz="1800" i="1" baseline="-25000"/>
              <a:t>0</a:t>
            </a:r>
            <a:r>
              <a:rPr lang="en-US" sz="1800"/>
              <a:t> and thereby allows electrons to diffuse, be injected, into the</a:t>
            </a:r>
          </a:p>
          <a:p>
            <a:pPr marL="457200" indent="-457200"/>
            <a:r>
              <a:rPr lang="en-US" sz="1800" i="1"/>
              <a:t>p</a:t>
            </a:r>
            <a:r>
              <a:rPr lang="en-US" sz="1800"/>
              <a:t>-side. Recombination around the junction and within the diffusion length of the electrons in </a:t>
            </a:r>
          </a:p>
          <a:p>
            <a:pPr marL="457200" indent="-457200"/>
            <a:r>
              <a:rPr lang="en-US" sz="1800"/>
              <a:t>the </a:t>
            </a:r>
            <a:r>
              <a:rPr lang="en-US" sz="1800" i="1"/>
              <a:t>p</a:t>
            </a:r>
            <a:r>
              <a:rPr lang="en-US" sz="1800"/>
              <a:t>-side leads to photon emission.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6.44</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pic>
        <p:nvPicPr>
          <p:cNvPr id="68623" name="Picture 15"/>
          <p:cNvPicPr>
            <a:picLocks noChangeAspect="1" noChangeArrowheads="1"/>
          </p:cNvPicPr>
          <p:nvPr/>
        </p:nvPicPr>
        <p:blipFill>
          <a:blip r:embed="rId2" cstate="print"/>
          <a:srcRect/>
          <a:stretch>
            <a:fillRect/>
          </a:stretch>
        </p:blipFill>
        <p:spPr bwMode="auto">
          <a:xfrm>
            <a:off x="1395413" y="428625"/>
            <a:ext cx="6505575" cy="3448050"/>
          </a:xfrm>
          <a:prstGeom prst="rect">
            <a:avLst/>
          </a:prstGeom>
          <a:noFill/>
          <a:ln w="9525">
            <a:noFill/>
            <a:miter lim="800000"/>
            <a:headEnd/>
            <a:tailEnd/>
          </a:ln>
          <a:effectLst/>
        </p:spPr>
      </p:pic>
      <p:sp>
        <p:nvSpPr>
          <p:cNvPr id="68624" name="Text Box 16"/>
          <p:cNvSpPr txBox="1">
            <a:spLocks noChangeArrowheads="1"/>
          </p:cNvSpPr>
          <p:nvPr/>
        </p:nvSpPr>
        <p:spPr bwMode="auto">
          <a:xfrm>
            <a:off x="365125" y="4953000"/>
            <a:ext cx="8486775" cy="641350"/>
          </a:xfrm>
          <a:prstGeom prst="rect">
            <a:avLst/>
          </a:prstGeom>
          <a:noFill/>
          <a:ln w="9525">
            <a:noFill/>
            <a:miter lim="800000"/>
            <a:headEnd/>
            <a:tailEnd/>
          </a:ln>
          <a:effectLst/>
        </p:spPr>
        <p:txBody>
          <a:bodyPr wrap="none">
            <a:spAutoFit/>
          </a:bodyPr>
          <a:lstStyle/>
          <a:p>
            <a:r>
              <a:rPr lang="en-US" sz="1800"/>
              <a:t>A schematic illustration of one possible LED device structure. First </a:t>
            </a:r>
            <a:r>
              <a:rPr lang="en-US" sz="1800" i="1"/>
              <a:t>n</a:t>
            </a:r>
            <a:r>
              <a:rPr lang="en-US" sz="1800" baseline="30000"/>
              <a:t>+</a:t>
            </a:r>
            <a:r>
              <a:rPr lang="en-US" sz="1800"/>
              <a:t> is epitaxially grown</a:t>
            </a:r>
          </a:p>
          <a:p>
            <a:r>
              <a:rPr lang="en-US" sz="1800"/>
              <a:t>on a substrate. A thin </a:t>
            </a:r>
            <a:r>
              <a:rPr lang="en-US" sz="1800" i="1"/>
              <a:t>p</a:t>
            </a:r>
            <a:r>
              <a:rPr lang="en-US" sz="1800"/>
              <a:t> layer is then epitaxially grown on the first layer.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6.45</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pic>
        <p:nvPicPr>
          <p:cNvPr id="69642" name="Picture 10"/>
          <p:cNvPicPr>
            <a:picLocks noChangeAspect="1" noChangeArrowheads="1"/>
          </p:cNvPicPr>
          <p:nvPr/>
        </p:nvPicPr>
        <p:blipFill>
          <a:blip r:embed="rId2" cstate="print"/>
          <a:srcRect/>
          <a:stretch>
            <a:fillRect/>
          </a:stretch>
        </p:blipFill>
        <p:spPr bwMode="auto">
          <a:xfrm>
            <a:off x="504825" y="228600"/>
            <a:ext cx="8096250" cy="4457700"/>
          </a:xfrm>
          <a:prstGeom prst="rect">
            <a:avLst/>
          </a:prstGeom>
          <a:noFill/>
          <a:ln w="9525">
            <a:noFill/>
            <a:miter lim="800000"/>
            <a:headEnd/>
            <a:tailEnd/>
          </a:ln>
          <a:effectLst/>
        </p:spPr>
      </p:pic>
      <p:sp>
        <p:nvSpPr>
          <p:cNvPr id="69643" name="Text Box 11"/>
          <p:cNvSpPr txBox="1">
            <a:spLocks noChangeArrowheads="1"/>
          </p:cNvSpPr>
          <p:nvPr/>
        </p:nvSpPr>
        <p:spPr bwMode="auto">
          <a:xfrm>
            <a:off x="422275" y="5105400"/>
            <a:ext cx="8858250" cy="1190625"/>
          </a:xfrm>
          <a:prstGeom prst="rect">
            <a:avLst/>
          </a:prstGeom>
          <a:noFill/>
          <a:ln w="9525">
            <a:noFill/>
            <a:miter lim="800000"/>
            <a:headEnd/>
            <a:tailEnd/>
          </a:ln>
          <a:effectLst/>
        </p:spPr>
        <p:txBody>
          <a:bodyPr wrap="none">
            <a:spAutoFit/>
          </a:bodyPr>
          <a:lstStyle/>
          <a:p>
            <a:pPr marL="457200" indent="-457200">
              <a:buFontTx/>
              <a:buAutoNum type="alphaLcParenBoth"/>
            </a:pPr>
            <a:r>
              <a:rPr lang="en-US" sz="1800"/>
              <a:t>Photon emission in a direct bandgap semiconductor.</a:t>
            </a:r>
          </a:p>
          <a:p>
            <a:pPr marL="457200" indent="-457200">
              <a:buFontTx/>
              <a:buAutoNum type="alphaLcParenBoth"/>
            </a:pPr>
            <a:r>
              <a:rPr lang="en-US" sz="1800"/>
              <a:t>GaP is an indirect bandgap semiconductor. When doped with nitrogen there is an electron</a:t>
            </a:r>
          </a:p>
          <a:p>
            <a:pPr marL="457200" indent="-457200"/>
            <a:r>
              <a:rPr lang="en-US" sz="1800"/>
              <a:t>recombination center at </a:t>
            </a:r>
            <a:r>
              <a:rPr lang="en-US" sz="1800" i="1"/>
              <a:t>E</a:t>
            </a:r>
            <a:r>
              <a:rPr lang="en-US" sz="1800" i="1" baseline="-25000"/>
              <a:t>N</a:t>
            </a:r>
            <a:r>
              <a:rPr lang="en-US" sz="1800"/>
              <a:t>. Direct recombination between a captures electron at </a:t>
            </a:r>
            <a:r>
              <a:rPr lang="en-US" sz="1800" i="1"/>
              <a:t>E</a:t>
            </a:r>
            <a:r>
              <a:rPr lang="en-US" sz="1800" i="1" baseline="-25000"/>
              <a:t>N</a:t>
            </a:r>
            <a:r>
              <a:rPr lang="en-US" sz="1800"/>
              <a:t> and a </a:t>
            </a:r>
          </a:p>
          <a:p>
            <a:pPr marL="457200" indent="-457200"/>
            <a:r>
              <a:rPr lang="en-US" sz="1800"/>
              <a:t>hole emits a photon.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 Θέση υποσέλιδου"/>
          <p:cNvSpPr>
            <a:spLocks noGrp="1"/>
          </p:cNvSpPr>
          <p:nvPr>
            <p:ph type="ftr" sz="quarter" idx="10"/>
          </p:nvPr>
        </p:nvSpPr>
        <p:spPr/>
        <p:txBody>
          <a:bodyPr/>
          <a:lstStyle/>
          <a:p>
            <a:r>
              <a:rPr lang="en-US"/>
              <a:t>From</a:t>
            </a:r>
            <a:r>
              <a:rPr lang="en-US" i="1"/>
              <a:t> Principles of Electronic Materials and Devices, Third Edition</a:t>
            </a:r>
            <a:r>
              <a:rPr lang="en-US"/>
              <a:t>, S.O. Kasap (© McGraw-Hill, 2005)</a:t>
            </a:r>
          </a:p>
        </p:txBody>
      </p:sp>
      <p:pic>
        <p:nvPicPr>
          <p:cNvPr id="495621" name="Picture 5"/>
          <p:cNvPicPr>
            <a:picLocks noChangeAspect="1" noChangeArrowheads="1"/>
          </p:cNvPicPr>
          <p:nvPr/>
        </p:nvPicPr>
        <p:blipFill>
          <a:blip r:embed="rId2" cstate="print"/>
          <a:srcRect/>
          <a:stretch>
            <a:fillRect/>
          </a:stretch>
        </p:blipFill>
        <p:spPr bwMode="auto">
          <a:xfrm>
            <a:off x="190500" y="519113"/>
            <a:ext cx="8772525" cy="5264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0"/>
          </p:nvPr>
        </p:nvSpPr>
        <p:spPr/>
        <p:txBody>
          <a:bodyPr/>
          <a:lstStyle/>
          <a:p>
            <a:r>
              <a:rPr lang="en-US"/>
              <a:t>From</a:t>
            </a:r>
            <a:r>
              <a:rPr lang="en-US" i="1"/>
              <a:t> Principles of Electronic Materials and Devices, Third Edition</a:t>
            </a:r>
            <a:r>
              <a:rPr lang="en-US"/>
              <a:t>, S.O. Kasap (© McGraw-Hill, 2005)</a:t>
            </a:r>
          </a:p>
        </p:txBody>
      </p:sp>
      <p:sp>
        <p:nvSpPr>
          <p:cNvPr id="64409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200" b="1">
                <a:solidFill>
                  <a:srgbClr val="FF3300"/>
                </a:solidFill>
                <a:latin typeface="Times New Roman" pitchFamily="18" charset="0"/>
              </a:rPr>
              <a:t>Light Emitting Diodes (LED’s)</a:t>
            </a:r>
          </a:p>
        </p:txBody>
      </p:sp>
      <p:sp>
        <p:nvSpPr>
          <p:cNvPr id="644099" name="Rectangle 3"/>
          <p:cNvSpPr>
            <a:spLocks noGrp="1" noChangeArrowheads="1"/>
          </p:cNvSpPr>
          <p:nvPr>
            <p:ph type="body" sz="half" idx="1"/>
          </p:nvPr>
        </p:nvSpPr>
        <p:spPr bwMode="auto">
          <a:xfrm>
            <a:off x="457200" y="1600200"/>
            <a:ext cx="8343900" cy="512763"/>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000" b="1">
                <a:solidFill>
                  <a:srgbClr val="0000FF"/>
                </a:solidFill>
                <a:latin typeface="Times New Roman" pitchFamily="18" charset="0"/>
              </a:rPr>
              <a:t>External efficiency, </a:t>
            </a:r>
            <a:r>
              <a:rPr lang="en-US" sz="2000" b="1" i="1">
                <a:solidFill>
                  <a:srgbClr val="0000FF"/>
                </a:solidFill>
                <a:latin typeface="Times New Roman" pitchFamily="18" charset="0"/>
                <a:sym typeface="SymbolPS" pitchFamily="18" charset="2"/>
              </a:rPr>
              <a:t></a:t>
            </a:r>
            <a:r>
              <a:rPr lang="en-US" sz="2000" b="1" baseline="-25000">
                <a:solidFill>
                  <a:srgbClr val="0000FF"/>
                </a:solidFill>
                <a:latin typeface="Times New Roman" pitchFamily="18" charset="0"/>
                <a:sym typeface="SymbolPS" pitchFamily="18" charset="2"/>
              </a:rPr>
              <a:t>external</a:t>
            </a:r>
          </a:p>
        </p:txBody>
      </p:sp>
      <p:graphicFrame>
        <p:nvGraphicFramePr>
          <p:cNvPr id="644100" name="Object 4"/>
          <p:cNvGraphicFramePr>
            <a:graphicFrameLocks noGrp="1" noChangeAspect="1"/>
          </p:cNvGraphicFramePr>
          <p:nvPr>
            <p:ph sz="half" idx="2"/>
          </p:nvPr>
        </p:nvGraphicFramePr>
        <p:xfrm>
          <a:off x="1016000" y="2986088"/>
          <a:ext cx="7159625" cy="1573212"/>
        </p:xfrm>
        <a:graphic>
          <a:graphicData uri="http://schemas.openxmlformats.org/presentationml/2006/ole">
            <p:oleObj spid="_x0000_s1026" name="Equation" r:id="rId3" imgW="1790640" imgH="39348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6.46</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sp>
        <p:nvSpPr>
          <p:cNvPr id="67589" name="Text Box 5"/>
          <p:cNvSpPr txBox="1">
            <a:spLocks noChangeArrowheads="1"/>
          </p:cNvSpPr>
          <p:nvPr/>
        </p:nvSpPr>
        <p:spPr bwMode="auto">
          <a:xfrm>
            <a:off x="414338" y="5292725"/>
            <a:ext cx="8323262" cy="942975"/>
          </a:xfrm>
          <a:prstGeom prst="rect">
            <a:avLst/>
          </a:prstGeom>
          <a:noFill/>
          <a:ln w="9525">
            <a:noFill/>
            <a:miter lim="800000"/>
            <a:headEnd/>
            <a:tailEnd/>
          </a:ln>
          <a:effectLst/>
        </p:spPr>
        <p:txBody>
          <a:bodyPr>
            <a:spAutoFit/>
          </a:bodyPr>
          <a:lstStyle/>
          <a:p>
            <a:r>
              <a:rPr lang="en-US" sz="1400"/>
              <a:t>(a) A double heterostructure diode has two junctions which are between two different bandgap semiconductors (GaAs and AlGaAs). (b) A simplified energy band diagram with exaggerated features. EF must be uniform. (c) Forward biased simplified energy band diagram. (d) Forward biased LED. Schematic illustration of photons escaping reabsorption in the AlGaAs layer and being emitted from the device.</a:t>
            </a:r>
          </a:p>
        </p:txBody>
      </p:sp>
      <p:pic>
        <p:nvPicPr>
          <p:cNvPr id="70667" name="Picture 11"/>
          <p:cNvPicPr>
            <a:picLocks noChangeAspect="1" noChangeArrowheads="1"/>
          </p:cNvPicPr>
          <p:nvPr/>
        </p:nvPicPr>
        <p:blipFill>
          <a:blip r:embed="rId2" cstate="print"/>
          <a:srcRect/>
          <a:stretch>
            <a:fillRect/>
          </a:stretch>
        </p:blipFill>
        <p:spPr bwMode="auto">
          <a:xfrm>
            <a:off x="2324100" y="0"/>
            <a:ext cx="4722813" cy="5260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 Θέση αριθμού διαφάνειας"/>
          <p:cNvSpPr>
            <a:spLocks noGrp="1"/>
          </p:cNvSpPr>
          <p:nvPr>
            <p:ph type="sldNum" sz="quarter" idx="10"/>
          </p:nvPr>
        </p:nvSpPr>
        <p:spPr/>
        <p:txBody>
          <a:bodyPr/>
          <a:lstStyle/>
          <a:p>
            <a:r>
              <a:rPr lang="en-US"/>
              <a:t>Fig 6.47</a:t>
            </a:r>
          </a:p>
        </p:txBody>
      </p:sp>
      <p:sp>
        <p:nvSpPr>
          <p:cNvPr id="5"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sp>
        <p:nvSpPr>
          <p:cNvPr id="68619" name="Text Box 11"/>
          <p:cNvSpPr txBox="1">
            <a:spLocks noChangeArrowheads="1"/>
          </p:cNvSpPr>
          <p:nvPr/>
        </p:nvSpPr>
        <p:spPr bwMode="auto">
          <a:xfrm>
            <a:off x="395288" y="4627563"/>
            <a:ext cx="8507412" cy="1190625"/>
          </a:xfrm>
          <a:prstGeom prst="rect">
            <a:avLst/>
          </a:prstGeom>
          <a:noFill/>
          <a:ln w="9525">
            <a:noFill/>
            <a:miter lim="800000"/>
            <a:headEnd/>
            <a:tailEnd/>
          </a:ln>
          <a:effectLst/>
        </p:spPr>
        <p:txBody>
          <a:bodyPr>
            <a:spAutoFit/>
          </a:bodyPr>
          <a:lstStyle/>
          <a:p>
            <a:r>
              <a:rPr lang="en-US" sz="1800"/>
              <a:t>(a) Energy band diagram with possible recombination paths. (b) Energy distribution of electrons in the CB and holes in the VB. The highest electron concentration is (1/2)</a:t>
            </a:r>
            <a:r>
              <a:rPr lang="en-US" sz="1800" i="1"/>
              <a:t>kT</a:t>
            </a:r>
            <a:r>
              <a:rPr lang="en-US" sz="1800"/>
              <a:t>  above </a:t>
            </a:r>
            <a:r>
              <a:rPr lang="en-US" sz="1800" i="1"/>
              <a:t>E</a:t>
            </a:r>
            <a:r>
              <a:rPr lang="en-US" sz="1800" i="1" baseline="-25000"/>
              <a:t>c</a:t>
            </a:r>
            <a:r>
              <a:rPr lang="en-US" sz="1800"/>
              <a:t>. (c) The relative light intensity as a function of photon energy based on (b).  (d) Relative intensity as a function of wavelength in the output spectrum based on (b) and (c).</a:t>
            </a:r>
          </a:p>
        </p:txBody>
      </p:sp>
      <p:pic>
        <p:nvPicPr>
          <p:cNvPr id="71688" name="Picture 8"/>
          <p:cNvPicPr>
            <a:picLocks noChangeAspect="1" noChangeArrowheads="1"/>
          </p:cNvPicPr>
          <p:nvPr/>
        </p:nvPicPr>
        <p:blipFill>
          <a:blip r:embed="rId2" cstate="print"/>
          <a:srcRect/>
          <a:stretch>
            <a:fillRect/>
          </a:stretch>
        </p:blipFill>
        <p:spPr bwMode="auto">
          <a:xfrm>
            <a:off x="133350" y="438150"/>
            <a:ext cx="8823325" cy="3829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 Θέση αριθμού διαφάνειας"/>
          <p:cNvSpPr>
            <a:spLocks noGrp="1"/>
          </p:cNvSpPr>
          <p:nvPr>
            <p:ph type="sldNum" sz="quarter" idx="10"/>
          </p:nvPr>
        </p:nvSpPr>
        <p:spPr/>
        <p:txBody>
          <a:bodyPr/>
          <a:lstStyle/>
          <a:p>
            <a:r>
              <a:rPr lang="en-US"/>
              <a:t>Fig 6.48</a:t>
            </a:r>
          </a:p>
        </p:txBody>
      </p:sp>
      <p:sp>
        <p:nvSpPr>
          <p:cNvPr id="7" name="2 - Θέση υποσέλιδου"/>
          <p:cNvSpPr>
            <a:spLocks noGrp="1"/>
          </p:cNvSpPr>
          <p:nvPr>
            <p:ph type="ftr" sz="quarter" idx="11"/>
          </p:nvPr>
        </p:nvSpPr>
        <p:spPr/>
        <p:txBody>
          <a:bodyPr/>
          <a:lstStyle/>
          <a:p>
            <a:r>
              <a:rPr lang="en-US"/>
              <a:t>From</a:t>
            </a:r>
            <a:r>
              <a:rPr lang="en-US" i="1"/>
              <a:t> Principles of Electronic Materials and Devices, Third Edition</a:t>
            </a:r>
            <a:r>
              <a:rPr lang="en-US"/>
              <a:t>, S.O. Kasap (© McGraw-Hill, 2005)</a:t>
            </a:r>
          </a:p>
        </p:txBody>
      </p:sp>
      <p:sp>
        <p:nvSpPr>
          <p:cNvPr id="72716" name="Rectangle 12"/>
          <p:cNvSpPr>
            <a:spLocks noChangeArrowheads="1"/>
          </p:cNvSpPr>
          <p:nvPr/>
        </p:nvSpPr>
        <p:spPr bwMode="auto">
          <a:xfrm>
            <a:off x="490538" y="4883150"/>
            <a:ext cx="7945437" cy="915988"/>
          </a:xfrm>
          <a:prstGeom prst="rect">
            <a:avLst/>
          </a:prstGeom>
          <a:noFill/>
          <a:ln w="9525">
            <a:noFill/>
            <a:miter lim="800000"/>
            <a:headEnd/>
            <a:tailEnd/>
          </a:ln>
          <a:effectLst/>
        </p:spPr>
        <p:txBody>
          <a:bodyPr>
            <a:spAutoFit/>
          </a:bodyPr>
          <a:lstStyle/>
          <a:p>
            <a:r>
              <a:rPr lang="en-US" sz="1800"/>
              <a:t>(a) A typical output spectrum (relative intensity vs wavelength) from a red GaAsP LED. (b) Typical output light power vs. forward current. (c) Typical </a:t>
            </a:r>
            <a:r>
              <a:rPr lang="en-US" sz="1800" i="1"/>
              <a:t>I-V</a:t>
            </a:r>
            <a:r>
              <a:rPr lang="en-US" sz="1800"/>
              <a:t> characteristics of a red LED. The turn-on voltage is around 1.5V</a:t>
            </a:r>
          </a:p>
        </p:txBody>
      </p:sp>
      <p:pic>
        <p:nvPicPr>
          <p:cNvPr id="72717" name="Picture 13"/>
          <p:cNvPicPr>
            <a:picLocks noChangeAspect="1" noChangeArrowheads="1"/>
          </p:cNvPicPr>
          <p:nvPr/>
        </p:nvPicPr>
        <p:blipFill>
          <a:blip r:embed="rId2" cstate="print"/>
          <a:srcRect/>
          <a:stretch>
            <a:fillRect/>
          </a:stretch>
        </p:blipFill>
        <p:spPr bwMode="auto">
          <a:xfrm>
            <a:off x="0" y="1314450"/>
            <a:ext cx="3013075" cy="2886075"/>
          </a:xfrm>
          <a:prstGeom prst="rect">
            <a:avLst/>
          </a:prstGeom>
          <a:noFill/>
          <a:ln w="9525">
            <a:noFill/>
            <a:miter lim="800000"/>
            <a:headEnd/>
            <a:tailEnd/>
          </a:ln>
          <a:effectLst/>
        </p:spPr>
      </p:pic>
      <p:pic>
        <p:nvPicPr>
          <p:cNvPr id="72718" name="Picture 14"/>
          <p:cNvPicPr>
            <a:picLocks noChangeAspect="1" noChangeArrowheads="1"/>
          </p:cNvPicPr>
          <p:nvPr/>
        </p:nvPicPr>
        <p:blipFill>
          <a:blip r:embed="rId3" cstate="print"/>
          <a:srcRect/>
          <a:stretch>
            <a:fillRect/>
          </a:stretch>
        </p:blipFill>
        <p:spPr bwMode="auto">
          <a:xfrm>
            <a:off x="2733675" y="1185863"/>
            <a:ext cx="3448050" cy="3117850"/>
          </a:xfrm>
          <a:prstGeom prst="rect">
            <a:avLst/>
          </a:prstGeom>
          <a:noFill/>
          <a:ln w="9525">
            <a:noFill/>
            <a:miter lim="800000"/>
            <a:headEnd/>
            <a:tailEnd/>
          </a:ln>
          <a:effectLst/>
        </p:spPr>
      </p:pic>
      <p:pic>
        <p:nvPicPr>
          <p:cNvPr id="72719" name="Picture 15"/>
          <p:cNvPicPr>
            <a:picLocks noChangeAspect="1" noChangeArrowheads="1"/>
          </p:cNvPicPr>
          <p:nvPr/>
        </p:nvPicPr>
        <p:blipFill>
          <a:blip r:embed="rId4" cstate="print"/>
          <a:srcRect/>
          <a:stretch>
            <a:fillRect/>
          </a:stretch>
        </p:blipFill>
        <p:spPr bwMode="auto">
          <a:xfrm>
            <a:off x="5576888" y="1338263"/>
            <a:ext cx="3567112" cy="233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719</Words>
  <Application>Microsoft Office PowerPoint</Application>
  <PresentationFormat>Προβολή στην οθόνη (4:3)</PresentationFormat>
  <Paragraphs>49</Paragraphs>
  <Slides>13</Slides>
  <Notes>0</Notes>
  <HiddenSlides>0</HiddenSlides>
  <MMClips>0</MMClips>
  <ScaleCrop>false</ScaleCrop>
  <HeadingPairs>
    <vt:vector size="6" baseType="variant">
      <vt:variant>
        <vt:lpstr>Θέμα</vt:lpstr>
      </vt:variant>
      <vt:variant>
        <vt:i4>1</vt:i4>
      </vt:variant>
      <vt:variant>
        <vt:lpstr>Ενσωματωμένοι διακομιστές OLE</vt:lpstr>
      </vt:variant>
      <vt:variant>
        <vt:i4>2</vt:i4>
      </vt:variant>
      <vt:variant>
        <vt:lpstr>Τίτλοι διαφανειών</vt:lpstr>
      </vt:variant>
      <vt:variant>
        <vt:i4>13</vt:i4>
      </vt:variant>
    </vt:vector>
  </HeadingPairs>
  <TitlesOfParts>
    <vt:vector size="16" baseType="lpstr">
      <vt:lpstr>Θέμα του Office</vt:lpstr>
      <vt:lpstr>Equation</vt:lpstr>
      <vt:lpstr>Drawing</vt:lpstr>
      <vt:lpstr>Light Emitting Diodes (LEDs)</vt:lpstr>
      <vt:lpstr>Διαφάνεια 2</vt:lpstr>
      <vt:lpstr>Διαφάνεια 3</vt:lpstr>
      <vt:lpstr>Διαφάνεια 4</vt:lpstr>
      <vt:lpstr>Διαφάνεια 5</vt:lpstr>
      <vt:lpstr>Light Emitting Diodes (LED’s)</vt:lpstr>
      <vt:lpstr>Διαφάνεια 7</vt:lpstr>
      <vt:lpstr>Διαφάνεια 8</vt:lpstr>
      <vt:lpstr>Διαφάνεια 9</vt:lpstr>
      <vt:lpstr>LED Characteristics</vt:lpstr>
      <vt:lpstr>Diode Lasers</vt:lpstr>
      <vt:lpstr>Διαφάνεια 12</vt:lpstr>
      <vt:lpstr>Διαφάνεια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Emitting Diodes (LEDs)</dc:title>
  <dc:creator>GTsig</dc:creator>
  <cp:lastModifiedBy>GTsig</cp:lastModifiedBy>
  <cp:revision>24</cp:revision>
  <dcterms:created xsi:type="dcterms:W3CDTF">2013-11-18T21:26:10Z</dcterms:created>
  <dcterms:modified xsi:type="dcterms:W3CDTF">2013-12-01T17:19:49Z</dcterms:modified>
</cp:coreProperties>
</file>