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0" y="6537325"/>
            <a:ext cx="91440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From</a:t>
            </a:r>
            <a:r>
              <a:rPr lang="en-US" i="1"/>
              <a:t> Principles of Electronic Materials and Devices, Third Edition</a:t>
            </a:r>
            <a:r>
              <a:rPr lang="en-US"/>
              <a:t>, S.O. Kasap (© McGraw-Hill, 2005)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41089-CABD-4F63-8084-BC2733F7F2E1}" type="datetimeFigureOut">
              <a:rPr lang="el-GR" smtClean="0"/>
              <a:pPr/>
              <a:t>13/12/2013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85FF8-EE61-4F54-8404-A6B81022EB8E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ΦΩΤΟΗΛΕΚΤΡΙΚΟ ΦΑΙΝΟΜΕΝΟ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Fig 3.4</a:t>
            </a:r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From</a:t>
            </a:r>
            <a:r>
              <a:rPr lang="en-US" i="1"/>
              <a:t> Principles of Electronic Materials and Devices, Third Edition</a:t>
            </a:r>
            <a:r>
              <a:rPr lang="en-US"/>
              <a:t>, S.O. Kasap (© McGraw-Hill, 2005)</a:t>
            </a:r>
          </a:p>
        </p:txBody>
      </p:sp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8486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3429000" y="5562600"/>
            <a:ext cx="2425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The photoelectric effect.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4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From</a:t>
            </a:r>
            <a:r>
              <a:rPr lang="en-US" i="1"/>
              <a:t> Principles of Electronic Materials and Devices, Third Edition</a:t>
            </a:r>
            <a:r>
              <a:rPr lang="en-US"/>
              <a:t>, S.O. Kasap (© McGraw-Hill, 2005)</a:t>
            </a:r>
          </a:p>
        </p:txBody>
      </p:sp>
      <p:sp>
        <p:nvSpPr>
          <p:cNvPr id="6154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Photoelectric Effect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600200"/>
            <a:ext cx="8229600" cy="53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 b="1">
                <a:solidFill>
                  <a:srgbClr val="3333FF"/>
                </a:solidFill>
                <a:latin typeface="Times New Roman" pitchFamily="18" charset="0"/>
              </a:rPr>
              <a:t>Photoemitted electron’s maximum </a:t>
            </a:r>
            <a:r>
              <a:rPr lang="en-US" sz="2400" b="1" i="1">
                <a:solidFill>
                  <a:srgbClr val="3333FF"/>
                </a:solidFill>
                <a:latin typeface="Times New Roman" pitchFamily="18" charset="0"/>
              </a:rPr>
              <a:t>KE </a:t>
            </a:r>
            <a:r>
              <a:rPr lang="en-US" sz="2400" b="1">
                <a:solidFill>
                  <a:srgbClr val="3333FF"/>
                </a:solidFill>
                <a:latin typeface="Times New Roman" pitchFamily="18" charset="0"/>
              </a:rPr>
              <a:t>is</a:t>
            </a:r>
            <a:r>
              <a:rPr lang="en-US" sz="2400" b="1" i="1">
                <a:solidFill>
                  <a:srgbClr val="3333FF"/>
                </a:solidFill>
                <a:latin typeface="Times New Roman" pitchFamily="18" charset="0"/>
              </a:rPr>
              <a:t> KE</a:t>
            </a:r>
            <a:r>
              <a:rPr lang="en-US" sz="2400" b="1" i="1" baseline="-25000">
                <a:solidFill>
                  <a:srgbClr val="3333FF"/>
                </a:solidFill>
                <a:latin typeface="Times New Roman" pitchFamily="18" charset="0"/>
              </a:rPr>
              <a:t>m</a:t>
            </a:r>
          </a:p>
        </p:txBody>
      </p:sp>
      <p:graphicFrame>
        <p:nvGraphicFramePr>
          <p:cNvPr id="61542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755775" y="2689225"/>
          <a:ext cx="5630863" cy="1173163"/>
        </p:xfrm>
        <a:graphic>
          <a:graphicData uri="http://schemas.openxmlformats.org/presentationml/2006/ole">
            <p:oleObj spid="_x0000_s1026" name="Equation" r:id="rId3" imgW="1828800" imgH="380880" progId="Equation.DSMT4">
              <p:embed/>
            </p:oleObj>
          </a:graphicData>
        </a:graphic>
      </p:graphicFrame>
      <p:sp>
        <p:nvSpPr>
          <p:cNvPr id="615431" name="Line 7"/>
          <p:cNvSpPr>
            <a:spLocks noChangeShapeType="1"/>
          </p:cNvSpPr>
          <p:nvPr/>
        </p:nvSpPr>
        <p:spPr bwMode="auto">
          <a:xfrm flipH="1" flipV="1">
            <a:off x="6705600" y="4038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615432" name="Text Box 8"/>
          <p:cNvSpPr txBox="1">
            <a:spLocks noChangeArrowheads="1"/>
          </p:cNvSpPr>
          <p:nvPr/>
        </p:nvSpPr>
        <p:spPr bwMode="auto">
          <a:xfrm>
            <a:off x="5562600" y="47244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Work function, </a:t>
            </a:r>
            <a:r>
              <a:rPr lang="en-US" sz="2800">
                <a:latin typeface="Symbol" pitchFamily="18" charset="2"/>
              </a:rPr>
              <a:t>F</a:t>
            </a:r>
            <a:r>
              <a:rPr lang="en-US" sz="2800" baseline="-25000"/>
              <a:t>0</a:t>
            </a:r>
          </a:p>
        </p:txBody>
      </p:sp>
      <p:sp>
        <p:nvSpPr>
          <p:cNvPr id="615433" name="Line 9"/>
          <p:cNvSpPr>
            <a:spLocks noChangeShapeType="1"/>
          </p:cNvSpPr>
          <p:nvPr/>
        </p:nvSpPr>
        <p:spPr bwMode="auto">
          <a:xfrm>
            <a:off x="6096000" y="3962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615434" name="Rectangle 10"/>
          <p:cNvSpPr>
            <a:spLocks noChangeArrowheads="1"/>
          </p:cNvSpPr>
          <p:nvPr/>
        </p:nvSpPr>
        <p:spPr bwMode="auto">
          <a:xfrm>
            <a:off x="457200" y="5410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/>
              <a:t>The constant </a:t>
            </a:r>
            <a:r>
              <a:rPr lang="en-US" i="1"/>
              <a:t>h</a:t>
            </a:r>
            <a:r>
              <a:rPr lang="en-US"/>
              <a:t> is called </a:t>
            </a:r>
            <a:r>
              <a:rPr lang="en-US" b="1"/>
              <a:t>Planck’s constant</a:t>
            </a:r>
            <a:r>
              <a:rPr lang="en-US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Fig 3.6</a:t>
            </a:r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From</a:t>
            </a:r>
            <a:r>
              <a:rPr lang="en-US" i="1"/>
              <a:t> Principles of Electronic Materials and Devices, Third Edition</a:t>
            </a:r>
            <a:r>
              <a:rPr lang="en-US"/>
              <a:t>, S.O. Kasap (© McGraw-Hill, 2005)</a:t>
            </a: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100638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228600" y="5562600"/>
            <a:ext cx="881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The effect of varying the frequency of light and the cathode material in the photoelectric </a:t>
            </a:r>
          </a:p>
          <a:p>
            <a:r>
              <a:rPr lang="en-US" sz="1800"/>
              <a:t>Experiment. The lines for the different materials have the same slope </a:t>
            </a:r>
            <a:r>
              <a:rPr lang="en-US" sz="1800" i="1"/>
              <a:t>h</a:t>
            </a:r>
            <a:r>
              <a:rPr lang="en-US" sz="1800"/>
              <a:t> but different intercepts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Fig 3.5</a:t>
            </a:r>
          </a:p>
        </p:txBody>
      </p:sp>
      <p:sp>
        <p:nvSpPr>
          <p:cNvPr id="8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From</a:t>
            </a:r>
            <a:r>
              <a:rPr lang="en-US" i="1"/>
              <a:t> Principles of Electronic Materials and Devices, Third Edition</a:t>
            </a:r>
            <a:r>
              <a:rPr lang="en-US"/>
              <a:t>, S.O. Kasap (© McGraw-Hill, 2005)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28600" y="4038600"/>
            <a:ext cx="4114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(a) Photoelectric current vs. voltage when the cathode is illuminated with light of identical wavelength but different intensities (</a:t>
            </a:r>
            <a:r>
              <a:rPr lang="en-US" sz="1800" i="1"/>
              <a:t>I</a:t>
            </a:r>
            <a:r>
              <a:rPr lang="en-US" sz="1800"/>
              <a:t>). The saturation current is proportional to the light intensity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4648200" y="4038600"/>
            <a:ext cx="4114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(b) The stopping voltage and therefore the maximum kinetic energy of the emitted electron increases with the frequency of light </a:t>
            </a:r>
            <a:r>
              <a:rPr lang="en-US" sz="1800" i="1">
                <a:latin typeface="Symbol" pitchFamily="18" charset="2"/>
              </a:rPr>
              <a:t>u</a:t>
            </a:r>
            <a:r>
              <a:rPr lang="en-US" sz="1800"/>
              <a:t>. (Note: The light intensity is not the same)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1752600" y="5638800"/>
            <a:ext cx="538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Results from the photoelectric experiment.</a:t>
            </a:r>
          </a:p>
        </p:txBody>
      </p:sp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419100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8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700" y="1123950"/>
            <a:ext cx="4333875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213</Words>
  <Application>Microsoft Office PowerPoint</Application>
  <PresentationFormat>Προβολή στην οθόνη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7" baseType="lpstr">
      <vt:lpstr>Θέμα του Office</vt:lpstr>
      <vt:lpstr>MathType 6.0 Equation</vt:lpstr>
      <vt:lpstr>ΦΩΤΟΗΛΕΚΤΡΙΚΟ ΦΑΙΝΟΜΕΝΟ</vt:lpstr>
      <vt:lpstr>Διαφάνεια 2</vt:lpstr>
      <vt:lpstr>Photoelectric Effect</vt:lpstr>
      <vt:lpstr>Διαφάνεια 4</vt:lpstr>
      <vt:lpstr>Διαφάνεια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ΦΩΤΟΗΛΕΚΤΡΙΚΟ ΦΑΙΝΟΜΕΝΟ</dc:title>
  <dc:creator>GTsig</dc:creator>
  <cp:lastModifiedBy>GTsig</cp:lastModifiedBy>
  <cp:revision>3</cp:revision>
  <dcterms:created xsi:type="dcterms:W3CDTF">2013-11-18T20:15:07Z</dcterms:created>
  <dcterms:modified xsi:type="dcterms:W3CDTF">2013-12-13T04:36:58Z</dcterms:modified>
</cp:coreProperties>
</file>